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6" r:id="rId1"/>
  </p:sldMasterIdLst>
  <p:sldIdLst>
    <p:sldId id="259" r:id="rId2"/>
    <p:sldId id="256" r:id="rId3"/>
    <p:sldId id="257" r:id="rId4"/>
    <p:sldId id="262" r:id="rId5"/>
    <p:sldId id="265" r:id="rId6"/>
    <p:sldId id="263" r:id="rId7"/>
    <p:sldId id="264" r:id="rId8"/>
    <p:sldId id="266" r:id="rId9"/>
    <p:sldId id="267" r:id="rId10"/>
    <p:sldId id="269" r:id="rId11"/>
    <p:sldId id="270" r:id="rId12"/>
  </p:sldIdLst>
  <p:sldSz cx="12192000" cy="6858000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Elephant" panose="02020904090505020303" pitchFamily="18" charset="0"/>
      <p:regular r:id="rId17"/>
      <p:italic r:id="rId18"/>
    </p:embeddedFont>
    <p:embeddedFont>
      <p:font typeface="王漢宗勘亭流繁" panose="02000500000000000000" pitchFamily="2" charset="-120"/>
      <p:regular r:id="rId19"/>
    </p:embeddedFont>
    <p:embeddedFont>
      <p:font typeface="標楷體" panose="03000509000000000000" pitchFamily="65" charset="-120"/>
      <p:regular r:id="rId2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6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79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3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2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6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24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2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3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03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0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三角形抽象背景">
            <a:extLst>
              <a:ext uri="{FF2B5EF4-FFF2-40B4-BE49-F238E27FC236}">
                <a16:creationId xmlns:a16="http://schemas.microsoft.com/office/drawing/2014/main" id="{3E9911C3-8FD2-FE27-8179-8F35C3441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91" r="1" b="1"/>
          <a:stretch/>
        </p:blipFill>
        <p:spPr>
          <a:xfrm>
            <a:off x="0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6E13226-3540-FD1A-1517-4341F2C7CE19}"/>
              </a:ext>
            </a:extLst>
          </p:cNvPr>
          <p:cNvSpPr txBox="1"/>
          <p:nvPr/>
        </p:nvSpPr>
        <p:spPr>
          <a:xfrm>
            <a:off x="3382235" y="854015"/>
            <a:ext cx="50982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0" i="0" dirty="0">
                <a:solidFill>
                  <a:srgbClr val="373A3C"/>
                </a:solidFill>
                <a:effectLst/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肌群訓練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D91B95B-2721-C599-CD57-C126C3897045}"/>
              </a:ext>
            </a:extLst>
          </p:cNvPr>
          <p:cNvSpPr txBox="1"/>
          <p:nvPr/>
        </p:nvSpPr>
        <p:spPr>
          <a:xfrm>
            <a:off x="3423920" y="2300565"/>
            <a:ext cx="50982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0" i="0" dirty="0">
                <a:solidFill>
                  <a:srgbClr val="373A3C"/>
                </a:solidFill>
                <a:effectLst/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健康有氧與健康體能</a:t>
            </a:r>
            <a:endParaRPr lang="en-US" altLang="zh-TW" sz="4000" b="0" i="0" dirty="0">
              <a:solidFill>
                <a:srgbClr val="373A3C"/>
              </a:solidFill>
              <a:effectLst/>
              <a:latin typeface="王漢宗勘亭流繁" panose="02000500000000000000" pitchFamily="2" charset="-120"/>
              <a:ea typeface="王漢宗勘亭流繁" panose="02000500000000000000" pitchFamily="2" charset="-120"/>
            </a:endParaRPr>
          </a:p>
          <a:p>
            <a:pPr algn="ctr"/>
            <a:r>
              <a:rPr lang="zh-TW" altLang="en-US" sz="2700" dirty="0">
                <a:solidFill>
                  <a:srgbClr val="373A3C"/>
                </a:solidFill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資訊系</a:t>
            </a:r>
            <a:r>
              <a:rPr lang="en-US" altLang="zh-TW" sz="2700" dirty="0">
                <a:solidFill>
                  <a:srgbClr val="373A3C"/>
                </a:solidFill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F74101220</a:t>
            </a:r>
            <a:r>
              <a:rPr lang="zh-TW" altLang="en-US" sz="2700" dirty="0">
                <a:solidFill>
                  <a:srgbClr val="373A3C"/>
                </a:solidFill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林宸顗</a:t>
            </a:r>
            <a:endParaRPr lang="zh-TW" altLang="en-US" sz="2700" b="0" i="0" dirty="0">
              <a:solidFill>
                <a:srgbClr val="373A3C"/>
              </a:solidFill>
              <a:effectLst/>
              <a:latin typeface="王漢宗勘亭流繁" panose="02000500000000000000" pitchFamily="2" charset="-120"/>
              <a:ea typeface="王漢宗勘亭流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281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AA5566-8A0D-13CE-DF09-01E263AD2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15B98A-6E53-140B-30EF-153F025AF279}"/>
              </a:ext>
            </a:extLst>
          </p:cNvPr>
          <p:cNvSpPr txBox="1"/>
          <p:nvPr/>
        </p:nvSpPr>
        <p:spPr>
          <a:xfrm>
            <a:off x="432285" y="176930"/>
            <a:ext cx="509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rgbClr val="373A3C"/>
                </a:solidFill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伸展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D631C66-9EE7-2E41-A4C0-8FB54FB3C01F}"/>
              </a:ext>
            </a:extLst>
          </p:cNvPr>
          <p:cNvSpPr txBox="1"/>
          <p:nvPr/>
        </p:nvSpPr>
        <p:spPr>
          <a:xfrm>
            <a:off x="906369" y="1182231"/>
            <a:ext cx="6547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操作要點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以弓箭步靠牆，手肘略高於肩膀，不聳肩且手臂與身體在同一平面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挺胸，身體往前延伸</a:t>
            </a:r>
            <a:endParaRPr lang="zh-TW" altLang="en-US" sz="2800" dirty="0"/>
          </a:p>
        </p:txBody>
      </p:sp>
      <p:pic>
        <p:nvPicPr>
          <p:cNvPr id="11" name="Picture 2" descr="消除駝背圓肩！靠牆開胸鬆展肩胛骨，一次逆轉肩頸僵硬">
            <a:extLst>
              <a:ext uri="{FF2B5EF4-FFF2-40B4-BE49-F238E27FC236}">
                <a16:creationId xmlns:a16="http://schemas.microsoft.com/office/drawing/2014/main" id="{8B22C3A2-875C-FCAD-13EE-72DA827A5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t="12438" r="16606" b="6338"/>
          <a:stretch/>
        </p:blipFill>
        <p:spPr bwMode="auto">
          <a:xfrm>
            <a:off x="8246852" y="884103"/>
            <a:ext cx="3271323" cy="508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9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E15B98A-6E53-140B-30EF-153F025AF279}"/>
              </a:ext>
            </a:extLst>
          </p:cNvPr>
          <p:cNvSpPr txBox="1"/>
          <p:nvPr/>
        </p:nvSpPr>
        <p:spPr>
          <a:xfrm>
            <a:off x="518549" y="290005"/>
            <a:ext cx="509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rgbClr val="373A3C"/>
                </a:solidFill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心得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F544FAC-CDB5-5925-4799-B3DFB06DDE5E}"/>
              </a:ext>
            </a:extLst>
          </p:cNvPr>
          <p:cNvSpPr txBox="1"/>
          <p:nvPr/>
        </p:nvSpPr>
        <p:spPr>
          <a:xfrm>
            <a:off x="652092" y="1164134"/>
            <a:ext cx="1114021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堂課我真的學到很多，原本不太敢去健身房，因為對於器材一知半解，擔心做錯遭旁人嘲笑，或者傷害了自己的身體，不過透過這次的課程，我學會了不少機台，也有認識一些朋友，也許之後也可以約出去健身。我很喜歡老師上課的風格，我們學到很多，也有不少時間自我鍛鍊，印象最深的大概是介紹背部的時候，原本完全不知道背的重要性，但自從開始練背，我才發現強壯的背部會讓我平常比較輕鬆，不會因為長期的電腦作業，三不五時腰痠背痛，不過每隔一兩天還是會有點怪怪的、不太舒服，但去健身房完後就又好了，這種週期性的痠痛，迫使後背成了我每次去健身房必練的一大項目；另外，經由這次的作業，我發現自己有些動作不標準，看來下次有滿多地方要注意的，我漸漸地發現，其實健身有很多小細節，不是單單上機台而已。最近天氣漸漸變冷，在操場跑步的頻率變少了，健身房就成為我運動的最後一道防線，現在想想真慶幸自己體育課的第一志願是此課程。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107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7F3F19-5A4B-42AD-9A79-B827908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三角形抽象背景">
            <a:extLst>
              <a:ext uri="{FF2B5EF4-FFF2-40B4-BE49-F238E27FC236}">
                <a16:creationId xmlns:a16="http://schemas.microsoft.com/office/drawing/2014/main" id="{CE5C1F99-150A-170E-E8B0-C2657F27C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202C37C-3123-4850-965F-F823CD438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4441" y="3562564"/>
            <a:ext cx="6007383" cy="2746580"/>
          </a:xfrm>
          <a:custGeom>
            <a:avLst/>
            <a:gdLst>
              <a:gd name="connsiteX0" fmla="*/ 7360262 w 8491753"/>
              <a:gd name="connsiteY0" fmla="*/ 0 h 3882436"/>
              <a:gd name="connsiteX1" fmla="*/ 7800623 w 8491753"/>
              <a:gd name="connsiteY1" fmla="*/ 266118 h 3882436"/>
              <a:gd name="connsiteX2" fmla="*/ 8418395 w 8491753"/>
              <a:gd name="connsiteY2" fmla="*/ 817361 h 3882436"/>
              <a:gd name="connsiteX3" fmla="*/ 8469084 w 8491753"/>
              <a:gd name="connsiteY3" fmla="*/ 2062410 h 3882436"/>
              <a:gd name="connsiteX4" fmla="*/ 7993875 w 8491753"/>
              <a:gd name="connsiteY4" fmla="*/ 3538728 h 3882436"/>
              <a:gd name="connsiteX5" fmla="*/ 7486985 w 8491753"/>
              <a:gd name="connsiteY5" fmla="*/ 3877711 h 3882436"/>
              <a:gd name="connsiteX6" fmla="*/ 4198536 w 8491753"/>
              <a:gd name="connsiteY6" fmla="*/ 3808014 h 3882436"/>
              <a:gd name="connsiteX7" fmla="*/ 1942874 w 8491753"/>
              <a:gd name="connsiteY7" fmla="*/ 3259939 h 3882436"/>
              <a:gd name="connsiteX8" fmla="*/ 2291361 w 8491753"/>
              <a:gd name="connsiteY8" fmla="*/ 3193410 h 3882436"/>
              <a:gd name="connsiteX9" fmla="*/ 1451824 w 8491753"/>
              <a:gd name="connsiteY9" fmla="*/ 3047678 h 3882436"/>
              <a:gd name="connsiteX10" fmla="*/ 1499345 w 8491753"/>
              <a:gd name="connsiteY10" fmla="*/ 3028670 h 3882436"/>
              <a:gd name="connsiteX11" fmla="*/ 1407471 w 8491753"/>
              <a:gd name="connsiteY11" fmla="*/ 2952636 h 3882436"/>
              <a:gd name="connsiteX12" fmla="*/ 1030471 w 8491753"/>
              <a:gd name="connsiteY12" fmla="*/ 2832250 h 3882436"/>
              <a:gd name="connsiteX13" fmla="*/ 1499345 w 8491753"/>
              <a:gd name="connsiteY13" fmla="*/ 2629494 h 3882436"/>
              <a:gd name="connsiteX14" fmla="*/ 970279 w 8491753"/>
              <a:gd name="connsiteY14" fmla="*/ 2353873 h 3882436"/>
              <a:gd name="connsiteX15" fmla="*/ 700993 w 8491753"/>
              <a:gd name="connsiteY15" fmla="*/ 2287343 h 3882436"/>
              <a:gd name="connsiteX16" fmla="*/ 1588051 w 8491753"/>
              <a:gd name="connsiteY16" fmla="*/ 1942023 h 3882436"/>
              <a:gd name="connsiteX17" fmla="*/ 149751 w 8491753"/>
              <a:gd name="connsiteY17" fmla="*/ 1770949 h 3882436"/>
              <a:gd name="connsiteX18" fmla="*/ 266969 w 8491753"/>
              <a:gd name="connsiteY18" fmla="*/ 1701251 h 3882436"/>
              <a:gd name="connsiteX19" fmla="*/ 1160362 w 8491753"/>
              <a:gd name="connsiteY19" fmla="*/ 1720259 h 3882436"/>
              <a:gd name="connsiteX20" fmla="*/ 1309262 w 8491753"/>
              <a:gd name="connsiteY20" fmla="*/ 1666403 h 3882436"/>
              <a:gd name="connsiteX21" fmla="*/ 1160362 w 8491753"/>
              <a:gd name="connsiteY21" fmla="*/ 1580864 h 3882436"/>
              <a:gd name="connsiteX22" fmla="*/ 580607 w 8491753"/>
              <a:gd name="connsiteY22" fmla="*/ 1517503 h 3882436"/>
              <a:gd name="connsiteX23" fmla="*/ 428540 w 8491753"/>
              <a:gd name="connsiteY23" fmla="*/ 1374940 h 3882436"/>
              <a:gd name="connsiteX24" fmla="*/ 171927 w 8491753"/>
              <a:gd name="connsiteY24" fmla="*/ 1210201 h 3882436"/>
              <a:gd name="connsiteX25" fmla="*/ 349338 w 8491753"/>
              <a:gd name="connsiteY25" fmla="*/ 1073974 h 3882436"/>
              <a:gd name="connsiteX26" fmla="*/ 61044 w 8491753"/>
              <a:gd name="connsiteY26" fmla="*/ 871218 h 3882436"/>
              <a:gd name="connsiteX27" fmla="*/ 143414 w 8491753"/>
              <a:gd name="connsiteY27" fmla="*/ 605101 h 3882436"/>
              <a:gd name="connsiteX28" fmla="*/ 628128 w 8491753"/>
              <a:gd name="connsiteY28" fmla="*/ 541739 h 3882436"/>
              <a:gd name="connsiteX29" fmla="*/ 1277580 w 8491753"/>
              <a:gd name="connsiteY29" fmla="*/ 449865 h 3882436"/>
              <a:gd name="connsiteX30" fmla="*/ 1930202 w 8491753"/>
              <a:gd name="connsiteY30" fmla="*/ 370664 h 3882436"/>
              <a:gd name="connsiteX31" fmla="*/ 2582822 w 8491753"/>
              <a:gd name="connsiteY31" fmla="*/ 370664 h 3882436"/>
              <a:gd name="connsiteX32" fmla="*/ 2769739 w 8491753"/>
              <a:gd name="connsiteY32" fmla="*/ 377000 h 3882436"/>
              <a:gd name="connsiteX33" fmla="*/ 2772907 w 8491753"/>
              <a:gd name="connsiteY33" fmla="*/ 377000 h 3882436"/>
              <a:gd name="connsiteX34" fmla="*/ 3583931 w 8491753"/>
              <a:gd name="connsiteY34" fmla="*/ 405513 h 3882436"/>
              <a:gd name="connsiteX35" fmla="*/ 3884897 w 8491753"/>
              <a:gd name="connsiteY35" fmla="*/ 408681 h 3882436"/>
              <a:gd name="connsiteX36" fmla="*/ 4537518 w 8491753"/>
              <a:gd name="connsiteY36" fmla="*/ 411848 h 3882436"/>
              <a:gd name="connsiteX37" fmla="*/ 5186971 w 8491753"/>
              <a:gd name="connsiteY37" fmla="*/ 399176 h 3882436"/>
              <a:gd name="connsiteX38" fmla="*/ 5845928 w 8491753"/>
              <a:gd name="connsiteY38" fmla="*/ 361159 h 3882436"/>
              <a:gd name="connsiteX39" fmla="*/ 6495381 w 8491753"/>
              <a:gd name="connsiteY39" fmla="*/ 310470 h 3882436"/>
              <a:gd name="connsiteX40" fmla="*/ 6910398 w 8491753"/>
              <a:gd name="connsiteY40" fmla="*/ 196420 h 3882436"/>
              <a:gd name="connsiteX41" fmla="*/ 7360262 w 8491753"/>
              <a:gd name="connsiteY41" fmla="*/ 0 h 388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491753" h="3882436">
                <a:moveTo>
                  <a:pt x="7360262" y="0"/>
                </a:moveTo>
                <a:cubicBezTo>
                  <a:pt x="7477481" y="142563"/>
                  <a:pt x="7651725" y="183748"/>
                  <a:pt x="7800623" y="266118"/>
                </a:cubicBezTo>
                <a:cubicBezTo>
                  <a:pt x="7946354" y="329479"/>
                  <a:pt x="8361371" y="696974"/>
                  <a:pt x="8418395" y="817361"/>
                </a:cubicBezTo>
                <a:cubicBezTo>
                  <a:pt x="8519774" y="1026453"/>
                  <a:pt x="8494429" y="1793125"/>
                  <a:pt x="8469084" y="2062410"/>
                </a:cubicBezTo>
                <a:cubicBezTo>
                  <a:pt x="8374043" y="2734040"/>
                  <a:pt x="8025556" y="3507048"/>
                  <a:pt x="7993875" y="3538728"/>
                </a:cubicBezTo>
                <a:cubicBezTo>
                  <a:pt x="7892497" y="3516552"/>
                  <a:pt x="7661229" y="3865039"/>
                  <a:pt x="7486985" y="3877711"/>
                </a:cubicBezTo>
                <a:cubicBezTo>
                  <a:pt x="7303237" y="3890384"/>
                  <a:pt x="4604047" y="3880880"/>
                  <a:pt x="4198536" y="3808014"/>
                </a:cubicBezTo>
                <a:cubicBezTo>
                  <a:pt x="1993563" y="3405670"/>
                  <a:pt x="1942874" y="3259939"/>
                  <a:pt x="1942874" y="3259939"/>
                </a:cubicBezTo>
                <a:cubicBezTo>
                  <a:pt x="1942874" y="3259939"/>
                  <a:pt x="2177311" y="3231426"/>
                  <a:pt x="2291361" y="3193410"/>
                </a:cubicBezTo>
                <a:cubicBezTo>
                  <a:pt x="2126622" y="3190241"/>
                  <a:pt x="1477169" y="3069855"/>
                  <a:pt x="1451824" y="3047678"/>
                </a:cubicBezTo>
                <a:cubicBezTo>
                  <a:pt x="1464497" y="3041343"/>
                  <a:pt x="1483505" y="3035006"/>
                  <a:pt x="1499345" y="3028670"/>
                </a:cubicBezTo>
                <a:cubicBezTo>
                  <a:pt x="1464497" y="3009662"/>
                  <a:pt x="1435984" y="2987486"/>
                  <a:pt x="1407471" y="2952636"/>
                </a:cubicBezTo>
                <a:cubicBezTo>
                  <a:pt x="1315597" y="2835418"/>
                  <a:pt x="1160362" y="2876603"/>
                  <a:pt x="1030471" y="2832250"/>
                </a:cubicBezTo>
                <a:cubicBezTo>
                  <a:pt x="1112841" y="2585141"/>
                  <a:pt x="1331438" y="2677015"/>
                  <a:pt x="1499345" y="2629494"/>
                </a:cubicBezTo>
                <a:cubicBezTo>
                  <a:pt x="1058984" y="2483763"/>
                  <a:pt x="1144523" y="2407729"/>
                  <a:pt x="970279" y="2353873"/>
                </a:cubicBezTo>
                <a:cubicBezTo>
                  <a:pt x="751682" y="2287343"/>
                  <a:pt x="700993" y="2287343"/>
                  <a:pt x="700993" y="2287343"/>
                </a:cubicBezTo>
                <a:cubicBezTo>
                  <a:pt x="957606" y="2084587"/>
                  <a:pt x="1264908" y="2303184"/>
                  <a:pt x="1588051" y="1942023"/>
                </a:cubicBezTo>
                <a:cubicBezTo>
                  <a:pt x="1277580" y="1891335"/>
                  <a:pt x="349338" y="1865990"/>
                  <a:pt x="149751" y="1770949"/>
                </a:cubicBezTo>
                <a:cubicBezTo>
                  <a:pt x="225784" y="1805797"/>
                  <a:pt x="232120" y="1701251"/>
                  <a:pt x="266969" y="1701251"/>
                </a:cubicBezTo>
                <a:cubicBezTo>
                  <a:pt x="561599" y="1698083"/>
                  <a:pt x="862565" y="1758277"/>
                  <a:pt x="1160362" y="1720259"/>
                </a:cubicBezTo>
                <a:cubicBezTo>
                  <a:pt x="1214219" y="1717092"/>
                  <a:pt x="1299758" y="1745604"/>
                  <a:pt x="1309262" y="1666403"/>
                </a:cubicBezTo>
                <a:cubicBezTo>
                  <a:pt x="1318765" y="1568192"/>
                  <a:pt x="1207884" y="1590368"/>
                  <a:pt x="1160362" y="1580864"/>
                </a:cubicBezTo>
                <a:cubicBezTo>
                  <a:pt x="967110" y="1549184"/>
                  <a:pt x="777027" y="1536512"/>
                  <a:pt x="580607" y="1517503"/>
                </a:cubicBezTo>
                <a:cubicBezTo>
                  <a:pt x="498238" y="1507999"/>
                  <a:pt x="396860" y="1527007"/>
                  <a:pt x="428540" y="1374940"/>
                </a:cubicBezTo>
                <a:cubicBezTo>
                  <a:pt x="403195" y="1229209"/>
                  <a:pt x="251129" y="1279898"/>
                  <a:pt x="171927" y="1210201"/>
                </a:cubicBezTo>
                <a:cubicBezTo>
                  <a:pt x="209944" y="1127831"/>
                  <a:pt x="317658" y="1184857"/>
                  <a:pt x="349338" y="1073974"/>
                </a:cubicBezTo>
                <a:cubicBezTo>
                  <a:pt x="197271" y="1108823"/>
                  <a:pt x="213112" y="868050"/>
                  <a:pt x="61044" y="871218"/>
                </a:cubicBezTo>
                <a:cubicBezTo>
                  <a:pt x="-65678" y="728655"/>
                  <a:pt x="26196" y="658957"/>
                  <a:pt x="143414" y="605101"/>
                </a:cubicBezTo>
                <a:cubicBezTo>
                  <a:pt x="295481" y="538572"/>
                  <a:pt x="463388" y="554411"/>
                  <a:pt x="628128" y="541739"/>
                </a:cubicBezTo>
                <a:cubicBezTo>
                  <a:pt x="846725" y="513227"/>
                  <a:pt x="1055817" y="446698"/>
                  <a:pt x="1277580" y="449865"/>
                </a:cubicBezTo>
                <a:cubicBezTo>
                  <a:pt x="1486673" y="383336"/>
                  <a:pt x="1717941" y="456201"/>
                  <a:pt x="1930202" y="370664"/>
                </a:cubicBezTo>
                <a:cubicBezTo>
                  <a:pt x="2145630" y="370664"/>
                  <a:pt x="2364226" y="370664"/>
                  <a:pt x="2582822" y="370664"/>
                </a:cubicBezTo>
                <a:cubicBezTo>
                  <a:pt x="2646185" y="373831"/>
                  <a:pt x="2706377" y="373831"/>
                  <a:pt x="2769739" y="377000"/>
                </a:cubicBezTo>
                <a:cubicBezTo>
                  <a:pt x="2769739" y="377000"/>
                  <a:pt x="2772907" y="377000"/>
                  <a:pt x="2772907" y="377000"/>
                </a:cubicBezTo>
                <a:cubicBezTo>
                  <a:pt x="3045361" y="386504"/>
                  <a:pt x="3314646" y="392840"/>
                  <a:pt x="3583931" y="405513"/>
                </a:cubicBezTo>
                <a:cubicBezTo>
                  <a:pt x="3685309" y="405513"/>
                  <a:pt x="3783519" y="408681"/>
                  <a:pt x="3884897" y="408681"/>
                </a:cubicBezTo>
                <a:cubicBezTo>
                  <a:pt x="4100325" y="424520"/>
                  <a:pt x="4318922" y="434025"/>
                  <a:pt x="4537518" y="411848"/>
                </a:cubicBezTo>
                <a:cubicBezTo>
                  <a:pt x="4756115" y="430857"/>
                  <a:pt x="4968375" y="418185"/>
                  <a:pt x="5186971" y="399176"/>
                </a:cubicBezTo>
                <a:cubicBezTo>
                  <a:pt x="5408735" y="421353"/>
                  <a:pt x="5627332" y="389672"/>
                  <a:pt x="5845928" y="361159"/>
                </a:cubicBezTo>
                <a:cubicBezTo>
                  <a:pt x="6064526" y="373831"/>
                  <a:pt x="6283122" y="373831"/>
                  <a:pt x="6495381" y="310470"/>
                </a:cubicBezTo>
                <a:cubicBezTo>
                  <a:pt x="6656953" y="380168"/>
                  <a:pt x="6736155" y="152067"/>
                  <a:pt x="6910398" y="196420"/>
                </a:cubicBezTo>
                <a:cubicBezTo>
                  <a:pt x="7084641" y="243941"/>
                  <a:pt x="7208196" y="63361"/>
                  <a:pt x="736026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4B052620-330F-1D04-C6B7-5F818C8C57C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44683" y="4391089"/>
            <a:ext cx="405447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0" i="0" dirty="0">
                <a:effectLst/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闊背肌</a:t>
            </a:r>
          </a:p>
        </p:txBody>
      </p:sp>
      <p:pic>
        <p:nvPicPr>
          <p:cNvPr id="7" name="Picture 2" descr="背肌 - 闊背肌">
            <a:extLst>
              <a:ext uri="{FF2B5EF4-FFF2-40B4-BE49-F238E27FC236}">
                <a16:creationId xmlns:a16="http://schemas.microsoft.com/office/drawing/2014/main" id="{1F3C9122-1481-5556-FDCD-200242539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75" b="99213" l="3106" r="99689">
                        <a14:foregroundMark x1="32919" y1="15748" x2="29193" y2="9711"/>
                        <a14:foregroundMark x1="34472" y1="14173" x2="21429" y2="17848"/>
                        <a14:foregroundMark x1="29503" y1="21260" x2="10248" y2="28609"/>
                        <a14:foregroundMark x1="16149" y1="28084" x2="3106" y2="47244"/>
                        <a14:foregroundMark x1="63043" y1="20210" x2="56211" y2="3937"/>
                        <a14:foregroundMark x1="56211" y1="3937" x2="55590" y2="3937"/>
                        <a14:foregroundMark x1="49379" y1="8399" x2="84472" y2="15223"/>
                        <a14:foregroundMark x1="81677" y1="13648" x2="85714" y2="28871"/>
                        <a14:foregroundMark x1="90994" y1="24147" x2="89441" y2="30184"/>
                        <a14:foregroundMark x1="89441" y1="20735" x2="89441" y2="41207"/>
                        <a14:foregroundMark x1="90683" y1="32808" x2="93789" y2="40157"/>
                        <a14:foregroundMark x1="74845" y1="33071" x2="54969" y2="51181"/>
                        <a14:foregroundMark x1="43168" y1="67717" x2="38509" y2="83990"/>
                        <a14:foregroundMark x1="36646" y1="78215" x2="34161" y2="94226"/>
                        <a14:foregroundMark x1="29503" y1="91864" x2="28261" y2="99213"/>
                        <a14:foregroundMark x1="54348" y1="82415" x2="59938" y2="89239"/>
                        <a14:foregroundMark x1="89752" y1="51969" x2="95652" y2="63780"/>
                        <a14:foregroundMark x1="94410" y1="59318" x2="99689" y2="63780"/>
                        <a14:foregroundMark x1="77329" y1="97638" x2="77329" y2="97638"/>
                        <a14:foregroundMark x1="77329" y1="94751" x2="77329" y2="92126"/>
                        <a14:foregroundMark x1="77329" y1="93438" x2="77329" y2="97113"/>
                        <a14:foregroundMark x1="77950" y1="98688" x2="77950" y2="94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89" y="2271744"/>
            <a:ext cx="3582305" cy="4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37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F64364E-3500-6D24-E26C-8C6A47C8B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965EBD-1210-2DAD-DF7F-C87E52C04875}"/>
              </a:ext>
            </a:extLst>
          </p:cNvPr>
          <p:cNvSpPr txBox="1"/>
          <p:nvPr/>
        </p:nvSpPr>
        <p:spPr>
          <a:xfrm>
            <a:off x="432286" y="160888"/>
            <a:ext cx="509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0" i="0" dirty="0">
                <a:solidFill>
                  <a:srgbClr val="373A3C"/>
                </a:solidFill>
                <a:effectLst/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坐姿划船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8A5593-8FFF-B9EF-2899-4BF12FF1659F}"/>
              </a:ext>
            </a:extLst>
          </p:cNvPr>
          <p:cNvSpPr txBox="1"/>
          <p:nvPr/>
        </p:nvSpPr>
        <p:spPr>
          <a:xfrm>
            <a:off x="643467" y="1152773"/>
            <a:ext cx="7318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i="0" dirty="0">
                <a:solidFill>
                  <a:srgbClr val="3A3A3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闊背肌對我來說滿難感覺到的</a:t>
            </a:r>
            <a:endParaRPr lang="en-US" altLang="zh-TW" sz="2800" b="1" i="0" dirty="0">
              <a:solidFill>
                <a:srgbClr val="3A3A3A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b="1" i="0" dirty="0">
                <a:solidFill>
                  <a:srgbClr val="3A3A3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最</a:t>
            </a:r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重要的：專注在闊背肌的使用上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5F94CE8-778E-B651-19B4-FF9669A5C0B7}"/>
              </a:ext>
            </a:extLst>
          </p:cNvPr>
          <p:cNvSpPr txBox="1"/>
          <p:nvPr/>
        </p:nvSpPr>
        <p:spPr>
          <a:xfrm>
            <a:off x="1029099" y="2144658"/>
            <a:ext cx="65474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操作要點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肋骨的位子靠在前面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保持脊椎中立、不駝背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挺胸、背肌向後收緊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放鬆肩膀，雙手盡量靠近軀幹</a:t>
            </a:r>
          </a:p>
          <a:p>
            <a:endParaRPr lang="zh-TW" altLang="en-US" sz="2800" dirty="0"/>
          </a:p>
        </p:txBody>
      </p:sp>
      <p:pic>
        <p:nvPicPr>
          <p:cNvPr id="14" name="319948012_5242717439168237_6123106369120589186_n_AdobeExpress">
            <a:hlinkClick r:id="" action="ppaction://media"/>
            <a:extLst>
              <a:ext uri="{FF2B5EF4-FFF2-40B4-BE49-F238E27FC236}">
                <a16:creationId xmlns:a16="http://schemas.microsoft.com/office/drawing/2014/main" id="{387FE8E5-1B05-099E-B13C-5E5149B87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5918" y="160888"/>
            <a:ext cx="3796612" cy="66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8293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3C88AAE-A9D1-FA72-59E8-C561E25FB8A8}"/>
              </a:ext>
            </a:extLst>
          </p:cNvPr>
          <p:cNvSpPr txBox="1"/>
          <p:nvPr/>
        </p:nvSpPr>
        <p:spPr>
          <a:xfrm>
            <a:off x="432286" y="176930"/>
            <a:ext cx="509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rgbClr val="373A3C"/>
                </a:solidFill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寬握引體向上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051A6881-BDA0-F19C-1284-F4E32B553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892D37F-D85F-125A-2BDD-2542A13BB329}"/>
              </a:ext>
            </a:extLst>
          </p:cNvPr>
          <p:cNvSpPr txBox="1"/>
          <p:nvPr/>
        </p:nvSpPr>
        <p:spPr>
          <a:xfrm>
            <a:off x="643467" y="1152773"/>
            <a:ext cx="7318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i="0" dirty="0">
                <a:solidFill>
                  <a:srgbClr val="3A3A3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再訓練闊背肌時，不能光是用手的力量拉，多注意背部肌肉。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0DFB93E-654F-66DB-DC13-7E0A226F9697}"/>
              </a:ext>
            </a:extLst>
          </p:cNvPr>
          <p:cNvSpPr txBox="1"/>
          <p:nvPr/>
        </p:nvSpPr>
        <p:spPr>
          <a:xfrm>
            <a:off x="1029099" y="2144658"/>
            <a:ext cx="65474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操作要點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雙手不能離太遠，握拒約為肩寬的</a:t>
            </a:r>
            <a:r>
              <a:rPr lang="en-US" altLang="zh-TW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1.5</a:t>
            </a: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倍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避免前後搖晃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每次下降後都要回到起始位子</a:t>
            </a:r>
          </a:p>
          <a:p>
            <a:endParaRPr lang="zh-TW" altLang="en-US" sz="2800" dirty="0"/>
          </a:p>
        </p:txBody>
      </p:sp>
      <p:pic>
        <p:nvPicPr>
          <p:cNvPr id="2050" name="Picture 2" descr="引體向上遇到瓶頸期你該如何突破？ | 運動星球sportsplanetmag">
            <a:extLst>
              <a:ext uri="{FF2B5EF4-FFF2-40B4-BE49-F238E27FC236}">
                <a16:creationId xmlns:a16="http://schemas.microsoft.com/office/drawing/2014/main" id="{FEEF7E76-F99F-C106-FD52-F188C64C5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246" y="1267608"/>
            <a:ext cx="3661008" cy="366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52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BEED7EEF-BFA7-4491-9822-A4C990263B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5DC2DC-AB18-FC0F-02DE-9D36960996D3}"/>
              </a:ext>
            </a:extLst>
          </p:cNvPr>
          <p:cNvSpPr txBox="1"/>
          <p:nvPr/>
        </p:nvSpPr>
        <p:spPr>
          <a:xfrm>
            <a:off x="432285" y="176930"/>
            <a:ext cx="509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rgbClr val="373A3C"/>
                </a:solidFill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伸展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409272-5113-1272-63C2-8AE1749EBAB9}"/>
              </a:ext>
            </a:extLst>
          </p:cNvPr>
          <p:cNvSpPr txBox="1"/>
          <p:nvPr/>
        </p:nvSpPr>
        <p:spPr>
          <a:xfrm>
            <a:off x="643467" y="1152773"/>
            <a:ext cx="7310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i="0" dirty="0">
                <a:solidFill>
                  <a:srgbClr val="3A3A3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伸展時注意臀部不可以往後翹，</a:t>
            </a:r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盡量使身體保持垂直，可以的話坐著做更好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146" name="Picture 2" descr="高血壓體質怎麼調？3 種伸展操重新活絡心肺及血管| 閱讀，對身體好！ | 健康遠見">
            <a:extLst>
              <a:ext uri="{FF2B5EF4-FFF2-40B4-BE49-F238E27FC236}">
                <a16:creationId xmlns:a16="http://schemas.microsoft.com/office/drawing/2014/main" id="{CEE1C1D5-B7EB-D8BF-E87D-3308504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569" y="1978809"/>
            <a:ext cx="3080956" cy="435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76EDF51-FEAA-06B6-9294-077A4548949E}"/>
              </a:ext>
            </a:extLst>
          </p:cNvPr>
          <p:cNvSpPr txBox="1"/>
          <p:nvPr/>
        </p:nvSpPr>
        <p:spPr>
          <a:xfrm>
            <a:off x="1029099" y="2144658"/>
            <a:ext cx="6547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操作要點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拱起背部，雙手抱圓，頭朝下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雙手向前拉</a:t>
            </a:r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526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三角形抽象背景">
            <a:extLst>
              <a:ext uri="{FF2B5EF4-FFF2-40B4-BE49-F238E27FC236}">
                <a16:creationId xmlns:a16="http://schemas.microsoft.com/office/drawing/2014/main" id="{CE5C1F99-150A-170E-E8B0-C2657F27C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4B052620-330F-1D04-C6B7-5F818C8C57C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44683" y="4391089"/>
            <a:ext cx="405447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0" i="0" dirty="0">
                <a:effectLst/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胸大肌</a:t>
            </a:r>
          </a:p>
        </p:txBody>
      </p:sp>
      <p:pic>
        <p:nvPicPr>
          <p:cNvPr id="4098" name="Picture 2" descr="解剖学笔记：胸大肌- 知乎">
            <a:extLst>
              <a:ext uri="{FF2B5EF4-FFF2-40B4-BE49-F238E27FC236}">
                <a16:creationId xmlns:a16="http://schemas.microsoft.com/office/drawing/2014/main" id="{7996DB63-1EFA-E881-131D-954850DE6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0" b="99427" l="0" r="99677">
                        <a14:foregroundMark x1="26935" y1="29799" x2="24677" y2="14613"/>
                        <a14:foregroundMark x1="24677" y1="14613" x2="37742" y2="10029"/>
                        <a14:foregroundMark x1="37742" y1="10029" x2="18871" y2="14613"/>
                        <a14:foregroundMark x1="18871" y1="14613" x2="10000" y2="28653"/>
                        <a14:foregroundMark x1="10000" y1="28653" x2="9839" y2="46132"/>
                        <a14:foregroundMark x1="9839" y1="46132" x2="3710" y2="76791"/>
                        <a14:foregroundMark x1="13710" y1="51003" x2="5968" y2="77650"/>
                        <a14:foregroundMark x1="10806" y1="58453" x2="1613" y2="64756"/>
                        <a14:foregroundMark x1="7903" y1="54728" x2="484" y2="67622"/>
                        <a14:foregroundMark x1="10806" y1="46132" x2="23871" y2="18625"/>
                        <a14:foregroundMark x1="15645" y1="26648" x2="28065" y2="11748"/>
                        <a14:foregroundMark x1="16452" y1="23782" x2="39516" y2="6017"/>
                        <a14:foregroundMark x1="25806" y1="8883" x2="35806" y2="4298"/>
                        <a14:foregroundMark x1="22581" y1="10888" x2="36774" y2="7450"/>
                        <a14:foregroundMark x1="24516" y1="7163" x2="16935" y2="10888"/>
                        <a14:foregroundMark x1="23065" y1="8309" x2="20323" y2="17192"/>
                        <a14:foregroundMark x1="9032" y1="44986" x2="4516" y2="62464"/>
                        <a14:foregroundMark x1="5968" y1="53009" x2="1935" y2="60172"/>
                        <a14:foregroundMark x1="6290" y1="47851" x2="1129" y2="62464"/>
                        <a14:foregroundMark x1="5484" y1="48424" x2="6452" y2="37822"/>
                        <a14:foregroundMark x1="6452" y1="38968" x2="8226" y2="26074"/>
                        <a14:foregroundMark x1="7581" y1="36676" x2="4839" y2="43266"/>
                        <a14:foregroundMark x1="7097" y1="36676" x2="9839" y2="18052"/>
                        <a14:foregroundMark x1="5323" y1="38109" x2="13226" y2="12321"/>
                        <a14:foregroundMark x1="9194" y1="20344" x2="19839" y2="13754"/>
                        <a14:foregroundMark x1="20161" y1="14040" x2="44516" y2="8309"/>
                        <a14:foregroundMark x1="42581" y1="9742" x2="49516" y2="6877"/>
                        <a14:foregroundMark x1="25484" y1="5444" x2="31452" y2="2006"/>
                        <a14:foregroundMark x1="29677" y1="4298" x2="29194" y2="2579"/>
                        <a14:foregroundMark x1="29194" y1="3438" x2="29839" y2="1146"/>
                        <a14:foregroundMark x1="28871" y1="6304" x2="38710" y2="5158"/>
                        <a14:foregroundMark x1="38710" y1="5158" x2="57258" y2="8883"/>
                        <a14:foregroundMark x1="41290" y1="12607" x2="60968" y2="9456"/>
                        <a14:foregroundMark x1="42903" y1="13181" x2="65000" y2="47564"/>
                        <a14:foregroundMark x1="44839" y1="19198" x2="49677" y2="57020"/>
                        <a14:foregroundMark x1="49677" y1="57020" x2="47581" y2="93983"/>
                        <a14:foregroundMark x1="47581" y1="93983" x2="41290" y2="79083"/>
                        <a14:foregroundMark x1="41290" y1="79083" x2="28226" y2="75931"/>
                        <a14:foregroundMark x1="28226" y1="75931" x2="34355" y2="94842"/>
                        <a14:foregroundMark x1="34355" y1="94842" x2="57742" y2="83954"/>
                        <a14:foregroundMark x1="57742" y1="83954" x2="70806" y2="92550"/>
                        <a14:foregroundMark x1="70806" y1="92550" x2="75161" y2="73352"/>
                        <a14:foregroundMark x1="75161" y1="73352" x2="70806" y2="11748"/>
                        <a14:foregroundMark x1="70806" y1="11748" x2="88387" y2="24642"/>
                        <a14:foregroundMark x1="88387" y1="24642" x2="90968" y2="43266"/>
                        <a14:foregroundMark x1="90968" y1="43266" x2="85968" y2="57880"/>
                        <a14:foregroundMark x1="85968" y1="57880" x2="91290" y2="75645"/>
                        <a14:foregroundMark x1="91290" y1="75645" x2="95484" y2="59312"/>
                        <a14:foregroundMark x1="95484" y1="59312" x2="92419" y2="43553"/>
                        <a14:foregroundMark x1="92419" y1="43553" x2="78065" y2="12321"/>
                        <a14:foregroundMark x1="78065" y1="12321" x2="66935" y2="6017"/>
                        <a14:foregroundMark x1="66935" y1="6017" x2="59032" y2="34384"/>
                        <a14:foregroundMark x1="59032" y1="34384" x2="27742" y2="43840"/>
                        <a14:foregroundMark x1="27742" y1="43840" x2="14839" y2="60172"/>
                        <a14:foregroundMark x1="14839" y1="60172" x2="1935" y2="96562"/>
                        <a14:foregroundMark x1="1935" y1="96562" x2="161" y2="99713"/>
                        <a14:foregroundMark x1="18710" y1="57880" x2="4194" y2="99140"/>
                        <a14:foregroundMark x1="22581" y1="59599" x2="21613" y2="80516"/>
                        <a14:foregroundMark x1="23389" y1="92929" x2="24032" y2="97421"/>
                        <a14:foregroundMark x1="21613" y1="80516" x2="22898" y2="89494"/>
                        <a14:foregroundMark x1="21290" y1="59885" x2="22419" y2="84241"/>
                        <a14:foregroundMark x1="22419" y1="84241" x2="21613" y2="73066"/>
                        <a14:foregroundMark x1="19355" y1="60172" x2="7419" y2="96848"/>
                        <a14:foregroundMark x1="7419" y1="96848" x2="5323" y2="99427"/>
                        <a14:foregroundMark x1="18387" y1="67335" x2="9194" y2="94269"/>
                        <a14:foregroundMark x1="21129" y1="60172" x2="21280" y2="90198"/>
                        <a14:foregroundMark x1="22876" y1="93152" x2="23710" y2="99713"/>
                        <a14:foregroundMark x1="21452" y1="81948" x2="22437" y2="89694"/>
                        <a14:foregroundMark x1="23710" y1="99713" x2="23710" y2="99713"/>
                        <a14:foregroundMark x1="61129" y1="90544" x2="70968" y2="92837"/>
                        <a14:foregroundMark x1="75968" y1="63037" x2="75161" y2="93123"/>
                        <a14:foregroundMark x1="65968" y1="84527" x2="74194" y2="96562"/>
                        <a14:foregroundMark x1="74194" y1="96562" x2="77903" y2="82235"/>
                        <a14:foregroundMark x1="77903" y1="82235" x2="79194" y2="66476"/>
                        <a14:foregroundMark x1="77742" y1="61891" x2="74516" y2="84527"/>
                        <a14:foregroundMark x1="79194" y1="53868" x2="79516" y2="73066"/>
                        <a14:foregroundMark x1="81452" y1="62464" x2="80323" y2="79083"/>
                        <a14:foregroundMark x1="82505" y1="76134" x2="80968" y2="80229"/>
                        <a14:foregroundMark x1="79516" y1="82808" x2="79516" y2="99427"/>
                        <a14:foregroundMark x1="80484" y1="84241" x2="80484" y2="87679"/>
                        <a14:foregroundMark x1="80645" y1="87393" x2="80645" y2="74212"/>
                        <a14:foregroundMark x1="85323" y1="59599" x2="87742" y2="74499"/>
                        <a14:foregroundMark x1="84194" y1="56447" x2="93710" y2="77077"/>
                        <a14:foregroundMark x1="90161" y1="61891" x2="93710" y2="87393"/>
                        <a14:foregroundMark x1="87258" y1="69628" x2="92903" y2="87106"/>
                        <a14:foregroundMark x1="91452" y1="60458" x2="98871" y2="96848"/>
                        <a14:foregroundMark x1="94194" y1="60458" x2="97419" y2="77650"/>
                        <a14:foregroundMark x1="95645" y1="87106" x2="97903" y2="99427"/>
                        <a14:foregroundMark x1="93548" y1="87966" x2="97258" y2="93983"/>
                        <a14:foregroundMark x1="84677" y1="58739" x2="88065" y2="72779"/>
                        <a14:foregroundMark x1="89032" y1="52722" x2="96935" y2="56160"/>
                        <a14:foregroundMark x1="92463" y1="27388" x2="91613" y2="24928"/>
                        <a14:foregroundMark x1="95968" y1="37536" x2="94409" y2="33022"/>
                        <a14:foregroundMark x1="85806" y1="16046" x2="98387" y2="61032"/>
                        <a14:foregroundMark x1="96452" y1="53009" x2="96452" y2="45272"/>
                        <a14:foregroundMark x1="96452" y1="48424" x2="99677" y2="59312"/>
                        <a14:foregroundMark x1="98710" y1="55301" x2="87419" y2="44413"/>
                        <a14:foregroundMark x1="83710" y1="16046" x2="80323" y2="11461"/>
                        <a14:foregroundMark x1="82742" y1="11461" x2="87903" y2="13754"/>
                        <a14:foregroundMark x1="84355" y1="10315" x2="91452" y2="17479"/>
                        <a14:foregroundMark x1="91935" y1="20630" x2="93193" y2="26143"/>
                        <a14:foregroundMark x1="93238" y1="26110" x2="90806" y2="16905"/>
                        <a14:foregroundMark x1="90806" y1="16905" x2="88065" y2="11461"/>
                        <a14:foregroundMark x1="86774" y1="12034" x2="93104" y2="22885"/>
                        <a14:foregroundMark x1="92711" y1="29180" x2="59032" y2="7736"/>
                        <a14:foregroundMark x1="49194" y1="4871" x2="21290" y2="16332"/>
                        <a14:foregroundMark x1="21290" y1="16332" x2="20645" y2="17479"/>
                        <a14:backgroundMark x1="95645" y1="26361" x2="95161" y2="24355"/>
                        <a14:backgroundMark x1="82903" y1="77937" x2="82581" y2="76504"/>
                        <a14:backgroundMark x1="96452" y1="24928" x2="95806" y2="26648"/>
                        <a14:backgroundMark x1="95484" y1="25215" x2="96452" y2="29226"/>
                        <a14:backgroundMark x1="95645" y1="24355" x2="97258" y2="30946"/>
                        <a14:backgroundMark x1="20484" y1="90544" x2="20968" y2="93983"/>
                        <a14:backgroundMark x1="20968" y1="91117" x2="20968" y2="91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24" y="3053750"/>
            <a:ext cx="5066166" cy="28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48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5F94CE8-778E-B651-19B4-FF9669A5C0B7}"/>
              </a:ext>
            </a:extLst>
          </p:cNvPr>
          <p:cNvSpPr txBox="1"/>
          <p:nvPr/>
        </p:nvSpPr>
        <p:spPr>
          <a:xfrm>
            <a:off x="852257" y="2577258"/>
            <a:ext cx="6547449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操作要點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調整座椅高度，乳頭連線的胸腺要與手把一樣高、呈一直線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屁股貼到椅背，挺胸，背打直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肩膀穩定不動，只有手肘在伸直、彎曲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在推起的過程中肘關節不要完全伸直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79847C7-CA75-F12B-A094-4BE19E886AE6}"/>
              </a:ext>
            </a:extLst>
          </p:cNvPr>
          <p:cNvSpPr txBox="1"/>
          <p:nvPr/>
        </p:nvSpPr>
        <p:spPr>
          <a:xfrm>
            <a:off x="432286" y="176930"/>
            <a:ext cx="509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rgbClr val="373A3C"/>
                </a:solidFill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胸推機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57042C-BCFE-C9AC-5496-27E2557C0C8A}"/>
              </a:ext>
            </a:extLst>
          </p:cNvPr>
          <p:cNvSpPr txBox="1"/>
          <p:nvPr/>
        </p:nvSpPr>
        <p:spPr>
          <a:xfrm>
            <a:off x="643467" y="1152773"/>
            <a:ext cx="69650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胸大肌有上、中、下三個部分，在訓練時需均於分配，另外，胸推很重要的一點：保持挺胸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PXL_20221222_064024074_TS_AdobeExpress">
            <a:hlinkClick r:id="" action="ppaction://media"/>
            <a:extLst>
              <a:ext uri="{FF2B5EF4-FFF2-40B4-BE49-F238E27FC236}">
                <a16:creationId xmlns:a16="http://schemas.microsoft.com/office/drawing/2014/main" id="{35F758FB-F3DE-ACD5-2CFD-27193C316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090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1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58499B4-5BCC-E468-F393-5CDD9B8BFF3F}"/>
              </a:ext>
            </a:extLst>
          </p:cNvPr>
          <p:cNvSpPr txBox="1"/>
          <p:nvPr/>
        </p:nvSpPr>
        <p:spPr>
          <a:xfrm>
            <a:off x="432286" y="176930"/>
            <a:ext cx="509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rgbClr val="373A3C"/>
                </a:solidFill>
                <a:latin typeface="王漢宗勘亭流繁" panose="02000500000000000000" pitchFamily="2" charset="-120"/>
                <a:ea typeface="王漢宗勘亭流繁" panose="02000500000000000000" pitchFamily="2" charset="-120"/>
              </a:rPr>
              <a:t>伏地挺身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443A20-403D-29D3-E705-32569DFB520B}"/>
              </a:ext>
            </a:extLst>
          </p:cNvPr>
          <p:cNvSpPr txBox="1"/>
          <p:nvPr/>
        </p:nvSpPr>
        <p:spPr>
          <a:xfrm>
            <a:off x="643467" y="1152773"/>
            <a:ext cx="6965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訓練上、中、下的姿勢有點小不同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74AF88-3A41-CD03-ACD1-656973D7B89F}"/>
              </a:ext>
            </a:extLst>
          </p:cNvPr>
          <p:cNvSpPr txBox="1"/>
          <p:nvPr/>
        </p:nvSpPr>
        <p:spPr>
          <a:xfrm>
            <a:off x="852257" y="1603405"/>
            <a:ext cx="69650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上：以平舉的這條線為基準，在這條線以上　　　</a:t>
            </a:r>
            <a:r>
              <a:rPr lang="en-US" altLang="zh-TW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做推的動作就會刺激到上胸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中：在平舉線做推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下：以平舉線下做推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218" name="Picture 2" descr="上胸推">
            <a:extLst>
              <a:ext uri="{FF2B5EF4-FFF2-40B4-BE49-F238E27FC236}">
                <a16:creationId xmlns:a16="http://schemas.microsoft.com/office/drawing/2014/main" id="{B87D1240-7B9A-91DD-E336-ED67D733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7" y="3882708"/>
            <a:ext cx="2853870" cy="23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中胸訓練">
            <a:extLst>
              <a:ext uri="{FF2B5EF4-FFF2-40B4-BE49-F238E27FC236}">
                <a16:creationId xmlns:a16="http://schemas.microsoft.com/office/drawing/2014/main" id="{A752E145-B027-C071-02F3-10EE982F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80" y="3882709"/>
            <a:ext cx="3424789" cy="232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下胸訓練">
            <a:extLst>
              <a:ext uri="{FF2B5EF4-FFF2-40B4-BE49-F238E27FC236}">
                <a16:creationId xmlns:a16="http://schemas.microsoft.com/office/drawing/2014/main" id="{96B71AE0-02AE-D5EF-F443-9080EEDC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152" y="3850174"/>
            <a:ext cx="3397252" cy="23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1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5F94CE8-778E-B651-19B4-FF9669A5C0B7}"/>
              </a:ext>
            </a:extLst>
          </p:cNvPr>
          <p:cNvSpPr txBox="1"/>
          <p:nvPr/>
        </p:nvSpPr>
        <p:spPr>
          <a:xfrm>
            <a:off x="934208" y="1021849"/>
            <a:ext cx="654744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操作要點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手臂與肩膀的夾角為</a:t>
            </a:r>
            <a:r>
              <a:rPr lang="en-US" altLang="zh-TW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手掌擺放位置稍微比肩寬。雙腳併攏與打開皆可，不超過肩寬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重心擺在上半身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EC4FB5-537A-66E4-CBEF-8C93FB1DC700}"/>
              </a:ext>
            </a:extLst>
          </p:cNvPr>
          <p:cNvSpPr txBox="1"/>
          <p:nvPr/>
        </p:nvSpPr>
        <p:spPr>
          <a:xfrm>
            <a:off x="516626" y="387200"/>
            <a:ext cx="6965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中、下胸的訓練（標準伏地挺身）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42E835-1DD9-53E3-9B2B-EA819EDFD8E1}"/>
              </a:ext>
            </a:extLst>
          </p:cNvPr>
          <p:cNvSpPr txBox="1"/>
          <p:nvPr/>
        </p:nvSpPr>
        <p:spPr>
          <a:xfrm>
            <a:off x="516626" y="3543965"/>
            <a:ext cx="6965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上胸的訓練</a:t>
            </a:r>
            <a:endParaRPr lang="en-US" altLang="zh-TW" sz="2800" b="1" dirty="0">
              <a:solidFill>
                <a:srgbClr val="3A3A3A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994860-68B9-7D12-8B8D-ABCAE93F1AA4}"/>
              </a:ext>
            </a:extLst>
          </p:cNvPr>
          <p:cNvSpPr txBox="1"/>
          <p:nvPr/>
        </p:nvSpPr>
        <p:spPr>
          <a:xfrm>
            <a:off x="934208" y="4134099"/>
            <a:ext cx="654744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操作要點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手臂與肩膀的夾角為</a:t>
            </a:r>
            <a:r>
              <a:rPr lang="en-US" altLang="zh-TW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40</a:t>
            </a: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spcAft>
                <a:spcPts val="600"/>
              </a:spcAft>
              <a:buFontTx/>
              <a:buAutoNum type="arabicPeriod"/>
            </a:pP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將腳放在一個穩定的平面。使腳部到頭部的連線呈現向下傾斜的狀態</a:t>
            </a:r>
            <a:endParaRPr lang="en-US" altLang="zh-TW" sz="2800" b="1" dirty="0">
              <a:solidFill>
                <a:schemeClr val="accent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194" name="Picture 2" descr="伏地挺身重心位置">
            <a:extLst>
              <a:ext uri="{FF2B5EF4-FFF2-40B4-BE49-F238E27FC236}">
                <a16:creationId xmlns:a16="http://schemas.microsoft.com/office/drawing/2014/main" id="{A072D21B-D22D-3290-C2BD-5C303EE7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657" y="754131"/>
            <a:ext cx="4652198" cy="27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ECDA606-430E-19D8-490C-61A3789A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657" y="3716936"/>
            <a:ext cx="4652198" cy="28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35860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679</Words>
  <Application>Microsoft Office PowerPoint</Application>
  <PresentationFormat>寬螢幕</PresentationFormat>
  <Paragraphs>51</Paragraphs>
  <Slides>11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王漢宗勘亭流繁</vt:lpstr>
      <vt:lpstr>標楷體</vt:lpstr>
      <vt:lpstr>Elephant</vt:lpstr>
      <vt:lpstr>Century Gothic</vt:lpstr>
      <vt:lpstr>Arial</vt:lpstr>
      <vt:lpstr>BrushVTI</vt:lpstr>
      <vt:lpstr>PowerPoint 簡報</vt:lpstr>
      <vt:lpstr>闊背肌</vt:lpstr>
      <vt:lpstr>PowerPoint 簡報</vt:lpstr>
      <vt:lpstr>PowerPoint 簡報</vt:lpstr>
      <vt:lpstr>PowerPoint 簡報</vt:lpstr>
      <vt:lpstr>胸大肌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 宸顗</dc:creator>
  <cp:lastModifiedBy>林 宸顗</cp:lastModifiedBy>
  <cp:revision>4</cp:revision>
  <dcterms:created xsi:type="dcterms:W3CDTF">2022-12-23T08:38:32Z</dcterms:created>
  <dcterms:modified xsi:type="dcterms:W3CDTF">2022-12-23T11:18:51Z</dcterms:modified>
</cp:coreProperties>
</file>